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98" autoAdjust="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lef.ru/" TargetMode="External"/><Relationship Id="rId3" Type="http://schemas.openxmlformats.org/officeDocument/2006/relationships/hyperlink" Target="http://www.deltek.com/" TargetMode="External"/><Relationship Id="rId7" Type="http://schemas.openxmlformats.org/officeDocument/2006/relationships/hyperlink" Target="http://www.rarus.ru/" TargetMode="External"/><Relationship Id="rId2" Type="http://schemas.openxmlformats.org/officeDocument/2006/relationships/hyperlink" Target="http://www.microsof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xpert-systems.com/" TargetMode="External"/><Relationship Id="rId5" Type="http://schemas.openxmlformats.org/officeDocument/2006/relationships/hyperlink" Target="http://www.spiderproject.ru/" TargetMode="External"/><Relationship Id="rId4" Type="http://schemas.openxmlformats.org/officeDocument/2006/relationships/hyperlink" Target="http://www.oracl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Лекция № 15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Управление изменениями в проекте. Управление качеством и коммуникациями проекта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61339" y="3244334"/>
            <a:ext cx="3421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Управление стоимостью проекта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61339" y="3244334"/>
            <a:ext cx="3421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Управление стоимостью проекта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E82C938-4410-4D35-86EF-C85792261A97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87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smtClean="0">
                <a:effectLst/>
              </a:rPr>
              <a:t>Управление изменениями</a:t>
            </a:r>
          </a:p>
        </p:txBody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smtClean="0"/>
              <a:t>Изменения в проекте</a:t>
            </a:r>
            <a:r>
              <a:rPr lang="ru-RU" smtClean="0"/>
              <a:t> – это модификация ранее согласованных продуктов и услуг, сроков исполнения и стоимости работ, управленческих и технологических процессов.</a:t>
            </a:r>
          </a:p>
          <a:p>
            <a:pPr eaLnBrk="1" hangingPunct="1">
              <a:defRPr/>
            </a:pPr>
            <a:r>
              <a:rPr lang="ru-RU" smtClean="0"/>
              <a:t>Изменения в проект могут вноситься в связи с появлением новых возможностей, ограничений, которые ранее не учитывались или отсутствовали.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232190F-1029-41BA-9C2A-A784C86A5408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433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/>
              <a:t>Инициаторы изменений</a:t>
            </a:r>
          </a:p>
        </p:txBody>
      </p:sp>
      <p:graphicFrame>
        <p:nvGraphicFramePr>
          <p:cNvPr id="433186" name="Group 34"/>
          <p:cNvGraphicFramePr>
            <a:graphicFrameLocks noGrp="1"/>
          </p:cNvGraphicFramePr>
          <p:nvPr>
            <p:ph idx="1"/>
          </p:nvPr>
        </p:nvGraphicFramePr>
        <p:xfrm>
          <a:off x="457200" y="1196975"/>
          <a:ext cx="8229600" cy="5419726"/>
        </p:xfrm>
        <a:graphic>
          <a:graphicData uri="http://schemas.openxmlformats.org/drawingml/2006/table">
            <a:tbl>
              <a:tblPr/>
              <a:tblGrid>
                <a:gridCol w="2746375"/>
                <a:gridCol w="5483225"/>
              </a:tblGrid>
              <a:tr h="809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Инициатор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Причина внесения изменений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Заказчик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Улучшение технико-экономических результатов проекта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9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Проектировщик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Появление возможностей использовать новые материалы, технологии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74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Инвестор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Изменение финансовых возможностей, появление вариантов, дающих возможность сэкономить финансовые средства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Исполнитель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Появление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новы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х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услови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й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и возможност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ей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реализации проекта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C32B955-FEDA-45CC-9BD9-8053F67099A5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4352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Виды изменений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С точки зрения тяжести последствий изменения могут быть следующих видов:</a:t>
            </a:r>
          </a:p>
          <a:p>
            <a:pPr lvl="1" eaLnBrk="1" hangingPunct="1">
              <a:defRPr/>
            </a:pPr>
            <a:r>
              <a:rPr lang="ru-RU" b="1" i="1" smtClean="0"/>
              <a:t>плановые потери</a:t>
            </a:r>
            <a:r>
              <a:rPr lang="ru-RU" smtClean="0"/>
              <a:t> (учтены в плане);</a:t>
            </a:r>
          </a:p>
          <a:p>
            <a:pPr lvl="1" eaLnBrk="1" hangingPunct="1">
              <a:defRPr/>
            </a:pPr>
            <a:r>
              <a:rPr lang="ru-RU" b="1" i="1" smtClean="0"/>
              <a:t>допустимые потери</a:t>
            </a:r>
            <a:r>
              <a:rPr lang="ru-RU" smtClean="0"/>
              <a:t> (незначительные незапланированные затраты);</a:t>
            </a:r>
          </a:p>
          <a:p>
            <a:pPr lvl="1" eaLnBrk="1" hangingPunct="1">
              <a:defRPr/>
            </a:pPr>
            <a:r>
              <a:rPr lang="ru-RU" b="1" i="1" smtClean="0"/>
              <a:t>нежелательные потери</a:t>
            </a:r>
            <a:r>
              <a:rPr lang="ru-RU" smtClean="0"/>
              <a:t> (значительные незапланированные затраты);</a:t>
            </a:r>
          </a:p>
          <a:p>
            <a:pPr lvl="1" eaLnBrk="1" hangingPunct="1">
              <a:defRPr/>
            </a:pPr>
            <a:r>
              <a:rPr lang="ru-RU" b="1" i="1" smtClean="0"/>
              <a:t>недопустимые потери</a:t>
            </a:r>
            <a:r>
              <a:rPr lang="ru-RU" smtClean="0"/>
              <a:t> (незапланированные затраты, неприемлемые для участников проекта).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18A0541-27D1-4AB8-8044-D90B6F549AC7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90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476250"/>
            <a:ext cx="8785225" cy="647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>
                <a:effectLst/>
              </a:rPr>
              <a:t>Стратегии управления изменениями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229600" cy="5073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b="1" smtClean="0">
                <a:solidFill>
                  <a:schemeClr val="accent2"/>
                </a:solidFill>
              </a:rPr>
              <a:t>«Упрямый заказчик»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smtClean="0"/>
              <a:t>Фиксируется качество продукта.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smtClean="0"/>
              <a:t>Манипулирование стоимостью и сроками выполнения работ.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smtClean="0">
                <a:solidFill>
                  <a:schemeClr val="accent2"/>
                </a:solidFill>
              </a:rPr>
              <a:t>«Жесткие сроки»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smtClean="0"/>
              <a:t>Фиксируются сроки выполнения работ.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smtClean="0"/>
              <a:t>Манипулирование стоимостью работ и  качеством продукта.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smtClean="0">
                <a:solidFill>
                  <a:schemeClr val="accent2"/>
                </a:solidFill>
              </a:rPr>
              <a:t>«Ограниченный бюджет»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smtClean="0"/>
              <a:t>Фиксируется стоимость выполнения работ.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smtClean="0"/>
              <a:t>Манипулирование сроками выполнения работ и  качеством продукта.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6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90F85F3-2AE0-4F43-94CA-11C8DDE47745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3624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3460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/>
              <a:t>Понятие качества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08050"/>
            <a:ext cx="8642350" cy="57610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Качество</a:t>
            </a:r>
            <a:r>
              <a:rPr lang="ru-RU" sz="2800" smtClean="0"/>
              <a:t> – это целостная совокупность характеристик объекта, относящихся к его способности удовлетворять установленные или предполагаемые потребности.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Потребности</a:t>
            </a:r>
            <a:r>
              <a:rPr lang="ru-RU" sz="2800" smtClean="0"/>
              <a:t> могут включать: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400" smtClean="0"/>
              <a:t>эксплуатационные характеристики,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400" smtClean="0"/>
              <a:t>функциональную пригодность,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400" smtClean="0"/>
              <a:t>надежность,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400" smtClean="0"/>
              <a:t>безопасность,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400" smtClean="0"/>
              <a:t>экономические,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2400" smtClean="0"/>
              <a:t>эстетические и культурные требования.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Менеджмент качества </a:t>
            </a:r>
            <a:r>
              <a:rPr lang="ru-RU" sz="2800" smtClean="0"/>
              <a:t>– это система методов, средств и видов деятельности, направленных на выполнение требований и ожиданий клиентов проекта к качеству самого проекта и его продукции.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33CAB72-2271-49AE-93DC-A2D8C22693C8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3635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4000" smtClean="0"/>
              <a:t>Концепция менеджмента качества</a:t>
            </a:r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435975" cy="57610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Качество – неотъемлемый элемент проекта в целом, а не самостоятельная функция управления.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Качество – это требования потребителя, а не возможности изготовителя.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Ответственность за качество должна быть адресной.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Для реального повышения качества нужны новые технологии.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Повысить качество можно только коллективными усилиями команды проекта.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Контролировать процесс всегда эффективнее, чем результат.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Политика в области качества должна быть частью общей политики предприятия.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B44B6DB-5704-4062-83E6-56AFD9F3FC39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3553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600" smtClean="0"/>
              <a:t>Основные процессы обеспечения качества</a:t>
            </a:r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362950" cy="54006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Планирование качества проекта</a:t>
            </a:r>
            <a:r>
              <a:rPr lang="ru-RU" sz="2800" smtClean="0"/>
              <a:t> – определение конкретного перечня стандартов качества, которым необходимо следовать при проведении работ по проекту, и мероприятий, необходимых для обеспечения требований этих стандартов.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Обеспечение качества</a:t>
            </a:r>
            <a:r>
              <a:rPr lang="ru-RU" sz="2800" smtClean="0"/>
              <a:t> – реализация в процессе выполнения проекта запланированных мероприятий по обеспечению качества проекта.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Контроль качества выполнения проекта</a:t>
            </a:r>
            <a:r>
              <a:rPr lang="ru-RU" sz="2800" smtClean="0"/>
              <a:t> – спланированный и систематизированный контроль реализации проекта и выполнения запланированных мероприятий по обеспечению качества, осуществляемый в различных формах (аудит, мониторинг, экспертиза).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9D2C030-A6E2-4FA8-8839-CFF6A8EED70E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3563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600" smtClean="0"/>
              <a:t>Формы контроля </a:t>
            </a:r>
            <a:br>
              <a:rPr lang="ru-RU" sz="3600" smtClean="0"/>
            </a:br>
            <a:r>
              <a:rPr lang="ru-RU" sz="3600" smtClean="0"/>
              <a:t>качества управления проектом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424862" cy="51006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Аудит проекта</a:t>
            </a:r>
            <a:r>
              <a:rPr lang="ru-RU" sz="2800" smtClean="0"/>
              <a:t> – проверка соответствия формализованной организационной деятельности по реализации проекта принятым стандартам управления проектами.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Мониторинг проекта</a:t>
            </a:r>
            <a:r>
              <a:rPr lang="ru-RU" sz="2800" smtClean="0"/>
              <a:t> – регулярно выполняемая оценка состояния проекта, учитывающая различные виды деятельности в рамках проекта.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 smtClean="0"/>
              <a:t>Экспертиза проекта</a:t>
            </a:r>
            <a:r>
              <a:rPr lang="ru-RU" sz="2800" smtClean="0"/>
              <a:t> – детальный анализ определенных областей деятельности в рамках проекта и составление общей картины хода и состояния проекта в целях повышения качества выполнения как данного проекта, так и проектов предприятия в целом.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9B613EC-D118-4AB5-99D3-DF9FCB942755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819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600" smtClean="0"/>
              <a:t>Требования мониторинга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362950" cy="5543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Интегральные показатели оценки состояния проекта должны удовлетворять потребностям руководства компании в информации, необходимой для принятия решений по проекту, как с точки зрения полноты, так и оперативности ее предоставления.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Для полной реализации этих требований должна быть создана автоматизированная система управления проектами, которая должна обеспечить: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smtClean="0"/>
              <a:t>хранение всей необходимой информации по проекту;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smtClean="0"/>
              <a:t>сбор необходимой информации непосредственно по мере ее появления в ходе проекта;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smtClean="0"/>
              <a:t>представление этой информации как в интегральной, так и в детальной форме в соответствии с запросами пользователей.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8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DFE47D4-9AF6-45BE-86EE-FA59DCEA8C89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850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60350"/>
            <a:ext cx="8229600" cy="5048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/>
              <a:t>Экспертиза проекта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81075"/>
            <a:ext cx="8642350" cy="561657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Решение о проведении экспертизы принимается:</a:t>
            </a:r>
          </a:p>
          <a:p>
            <a:pPr lvl="1" eaLnBrk="1" hangingPunct="1">
              <a:defRPr/>
            </a:pPr>
            <a:r>
              <a:rPr lang="ru-RU" sz="2400" smtClean="0"/>
              <a:t>на основании плана проверок; </a:t>
            </a:r>
          </a:p>
          <a:p>
            <a:pPr lvl="1" eaLnBrk="1" hangingPunct="1">
              <a:defRPr/>
            </a:pPr>
            <a:r>
              <a:rPr lang="ru-RU" sz="2400" smtClean="0"/>
              <a:t>на основании результатов мониторинга проекта;</a:t>
            </a:r>
          </a:p>
          <a:p>
            <a:pPr lvl="1" eaLnBrk="1" hangingPunct="1">
              <a:defRPr/>
            </a:pPr>
            <a:r>
              <a:rPr lang="ru-RU" sz="2400" smtClean="0"/>
              <a:t>по требованию внешнего окружения проекта.</a:t>
            </a:r>
          </a:p>
          <a:p>
            <a:pPr eaLnBrk="1" hangingPunct="1">
              <a:defRPr/>
            </a:pPr>
            <a:r>
              <a:rPr lang="ru-RU" sz="2800" smtClean="0"/>
              <a:t>Информация для проведения экспертизы:</a:t>
            </a:r>
          </a:p>
          <a:p>
            <a:pPr lvl="1" eaLnBrk="1" hangingPunct="1">
              <a:defRPr/>
            </a:pPr>
            <a:r>
              <a:rPr lang="ru-RU" sz="2400" smtClean="0"/>
              <a:t>Формализованные данные, полученные в результате процедур аудита и мониторинга проекта;</a:t>
            </a:r>
          </a:p>
          <a:p>
            <a:pPr lvl="1" eaLnBrk="1" hangingPunct="1">
              <a:defRPr/>
            </a:pPr>
            <a:r>
              <a:rPr lang="ru-RU" sz="2400" smtClean="0"/>
              <a:t>Сведения, получаемые путем консультаций и собеседований и относящиеся к неформализованным областям управления проектом (компетентность персонала, межличностные отношения).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1412875"/>
            <a:ext cx="7991475" cy="338455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dirty="0" smtClean="0"/>
              <a:t>Управление </a:t>
            </a:r>
            <a:r>
              <a:rPr lang="ru-RU" sz="5400" dirty="0"/>
              <a:t>коммуникациями проекта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1DF73F7-91A0-4427-8CBB-4AD6F8937B30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428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Управление коммуникациями</a:t>
            </a:r>
          </a:p>
        </p:txBody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81075"/>
            <a:ext cx="8642350" cy="57610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b="1" i="1"/>
              <a:t>Управление коммуникациями проекта</a:t>
            </a:r>
            <a:r>
              <a:rPr lang="ru-RU"/>
              <a:t> – управленческая функция, направленная на обеспечение своевременного сбора, генерации, распределения и сохранения необходимой проектной информации.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Основные потребители информации: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менеджер проекта;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заказчик;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спонсор (куратор) проекта;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руководители функциональных подразделений;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исполнители работ;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/>
              <a:t>поставщики.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F4F34B2-1176-4668-84DE-F3BBB8A38C1B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430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/>
              <a:t>Процессы управления коммуникациями</a:t>
            </a:r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75297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i="1"/>
              <a:t>Планирование системы коммуникаций</a:t>
            </a:r>
            <a:r>
              <a:rPr lang="ru-RU" sz="2400"/>
              <a:t> – определение информационных потребностей участников проекта (состав информации, сроки и способы доставки)</a:t>
            </a:r>
          </a:p>
          <a:p>
            <a:pPr eaLnBrk="1" hangingPunct="1">
              <a:defRPr/>
            </a:pPr>
            <a:r>
              <a:rPr lang="ru-RU" sz="2400" b="1" i="1"/>
              <a:t>Сбор и распределение информации</a:t>
            </a:r>
            <a:r>
              <a:rPr lang="ru-RU" sz="2400"/>
              <a:t> – процессы регулярного сбора, обработки и доставки информации</a:t>
            </a:r>
          </a:p>
          <a:p>
            <a:pPr eaLnBrk="1" hangingPunct="1">
              <a:defRPr/>
            </a:pPr>
            <a:r>
              <a:rPr lang="ru-RU" sz="2400" b="1" i="1"/>
              <a:t>Подготовка отчетности</a:t>
            </a:r>
            <a:r>
              <a:rPr lang="ru-RU" sz="2400"/>
              <a:t> о ходе выполнения проекта – обработка фактических результатов состояния работ проекта, соотношение с плановыми и анализ тенденций, прогнозирование</a:t>
            </a:r>
          </a:p>
          <a:p>
            <a:pPr eaLnBrk="1" hangingPunct="1">
              <a:defRPr/>
            </a:pPr>
            <a:r>
              <a:rPr lang="ru-RU" sz="2400" b="1" i="1"/>
              <a:t>Документирование хода работ</a:t>
            </a:r>
            <a:r>
              <a:rPr lang="ru-RU" sz="2400"/>
              <a:t> – сбор, обработка и организация хранения документации по проекту.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7C39E38-5215-4654-96CC-2CB9BD804DAA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4311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Планирование коммуникации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/>
              <a:t>План коммуникаций</a:t>
            </a:r>
            <a:r>
              <a:rPr lang="ru-RU" sz="2400"/>
              <a:t> включает: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план сбора информации (источники информации и методы ее получения);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план распределения информации (потребители информации и способы ее доставки);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детальное описание каждого документа (формат, содержание, уровень детальности и используемые определения);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план ввода в действие тех или иных видов коммуникации;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методы обновления и совершенствования плана коммуникаций.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0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EAA9660-079C-4F09-93D1-A9AB764EE3C0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4352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4000"/>
              <a:t>Подготовка отчетности и документирование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68413"/>
            <a:ext cx="8642350" cy="5173662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i="1"/>
              <a:t>Отчетность</a:t>
            </a:r>
            <a:r>
              <a:rPr lang="ru-RU" sz="2800"/>
              <a:t> о ходе выполнения включает:</a:t>
            </a:r>
          </a:p>
          <a:p>
            <a:pPr lvl="1" eaLnBrk="1" hangingPunct="1">
              <a:defRPr/>
            </a:pPr>
            <a:r>
              <a:rPr lang="ru-RU" sz="2400"/>
              <a:t>информацию о текущем состоянии проекта в целом и в разрезе отдельных показателей;</a:t>
            </a:r>
          </a:p>
          <a:p>
            <a:pPr lvl="1" eaLnBrk="1" hangingPunct="1">
              <a:defRPr/>
            </a:pPr>
            <a:r>
              <a:rPr lang="ru-RU" sz="2400"/>
              <a:t>информацию об отклонениях от базовых планов;</a:t>
            </a:r>
          </a:p>
          <a:p>
            <a:pPr lvl="1" eaLnBrk="1" hangingPunct="1">
              <a:defRPr/>
            </a:pPr>
            <a:r>
              <a:rPr lang="ru-RU" sz="2400"/>
              <a:t>прогнозирование будущего состояния проекта.</a:t>
            </a:r>
          </a:p>
          <a:p>
            <a:pPr eaLnBrk="1" hangingPunct="1">
              <a:defRPr/>
            </a:pPr>
            <a:r>
              <a:rPr lang="ru-RU" sz="2800" b="1" i="1"/>
              <a:t>Документирование</a:t>
            </a:r>
            <a:r>
              <a:rPr lang="ru-RU" sz="2800"/>
              <a:t> включает:</a:t>
            </a:r>
          </a:p>
          <a:p>
            <a:pPr lvl="1" eaLnBrk="1" hangingPunct="1">
              <a:defRPr/>
            </a:pPr>
            <a:r>
              <a:rPr lang="ru-RU" sz="2400"/>
              <a:t>сбор и верификацию окончательных данных;</a:t>
            </a:r>
          </a:p>
          <a:p>
            <a:pPr lvl="1" eaLnBrk="1" hangingPunct="1">
              <a:defRPr/>
            </a:pPr>
            <a:r>
              <a:rPr lang="ru-RU" sz="2400"/>
              <a:t>анализ данных и выводы о степени достижения результатов проекта и эффективности выполнения работ;</a:t>
            </a:r>
          </a:p>
          <a:p>
            <a:pPr lvl="1" eaLnBrk="1" hangingPunct="1">
              <a:defRPr/>
            </a:pPr>
            <a:r>
              <a:rPr lang="ru-RU" sz="2400"/>
              <a:t>архивирование результатов с целью дальнейшего использования.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949CD7C-2CED-42E5-9548-458226BF6480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4362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Задачи СУП</a:t>
            </a:r>
          </a:p>
        </p:txBody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362950" cy="54006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/>
              <a:t>Системы управления проектами используются для решения следующих основных задач: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разработка расписания исполнения проекта без учета</a:t>
            </a:r>
            <a:r>
              <a:rPr lang="en-US" sz="2400"/>
              <a:t>/</a:t>
            </a:r>
            <a:r>
              <a:rPr lang="ru-RU" sz="2400"/>
              <a:t> с учетом ограниченности ресурсов;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определение критического пути и резервов времени исполнения операций проекта;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определение потребности проекта в финансировании, материалах и оборудовании;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определение распределения во времени загрузки возобновляемых ресурсов;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анализ рисков и планирование расписания с учетом рисков;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учет исполнения проекта;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анализ отклонений хода работ от запланированного и прогнозирование основных параметров проекта.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95B7C16-C3E3-4137-8BAE-76471BC05200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446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Наиболее известные СУП</a:t>
            </a:r>
          </a:p>
        </p:txBody>
      </p:sp>
      <p:sp>
        <p:nvSpPr>
          <p:cNvPr id="446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435975" cy="5327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i="1"/>
              <a:t>Microsoft Office Project</a:t>
            </a:r>
            <a:r>
              <a:rPr lang="en-US" sz="2400" i="1"/>
              <a:t> </a:t>
            </a:r>
            <a:r>
              <a:rPr lang="ru-RU" sz="2400"/>
              <a:t>(</a:t>
            </a:r>
            <a:r>
              <a:rPr lang="en-US" sz="2400" i="1"/>
              <a:t>Microsoft Corp.</a:t>
            </a:r>
            <a:r>
              <a:rPr lang="ru-RU" sz="2400" i="1"/>
              <a:t>, </a:t>
            </a:r>
            <a:r>
              <a:rPr lang="ru-RU" sz="2400"/>
              <a:t>США) </a:t>
            </a:r>
            <a:r>
              <a:rPr lang="en-US" sz="2400">
                <a:hlinkClick r:id="rId2"/>
              </a:rPr>
              <a:t>www.microsoft.com</a:t>
            </a:r>
            <a:r>
              <a:rPr lang="en-US" sz="240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i="1">
                <a:effectLst/>
              </a:rPr>
              <a:t>Open Plan</a:t>
            </a:r>
            <a:r>
              <a:rPr lang="en-US" sz="2400" b="1"/>
              <a:t> (</a:t>
            </a:r>
            <a:r>
              <a:rPr lang="en-US" sz="2400" i="1"/>
              <a:t>Welcom Software Technology</a:t>
            </a:r>
            <a:r>
              <a:rPr lang="en-US" sz="2400" b="1" i="1"/>
              <a:t>,</a:t>
            </a:r>
            <a:r>
              <a:rPr lang="en-US" sz="2400" b="1"/>
              <a:t> </a:t>
            </a:r>
            <a:r>
              <a:rPr lang="ru-RU" sz="2400"/>
              <a:t>Великобритания, </a:t>
            </a:r>
            <a:r>
              <a:rPr lang="en-US" sz="2400" i="1"/>
              <a:t>Deltek</a:t>
            </a:r>
            <a:r>
              <a:rPr lang="en-US" sz="2400" b="1"/>
              <a:t>, </a:t>
            </a:r>
            <a:r>
              <a:rPr lang="ru-RU" sz="2400"/>
              <a:t>США) </a:t>
            </a:r>
            <a:r>
              <a:rPr lang="en-US" sz="2400">
                <a:hlinkClick r:id="rId3"/>
              </a:rPr>
              <a:t>www.deltek.com</a:t>
            </a:r>
            <a:r>
              <a:rPr lang="ru-RU" sz="2400"/>
              <a:t> </a:t>
            </a:r>
            <a:endParaRPr lang="en-US" sz="24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i="1"/>
              <a:t>Primavera</a:t>
            </a:r>
            <a:r>
              <a:rPr lang="en-US" sz="2400" i="1"/>
              <a:t> (Primavera Systems, Oracle, </a:t>
            </a:r>
            <a:r>
              <a:rPr lang="ru-RU" sz="2400"/>
              <a:t>США)</a:t>
            </a:r>
            <a:r>
              <a:rPr lang="en-US" sz="2400"/>
              <a:t> </a:t>
            </a:r>
            <a:r>
              <a:rPr lang="ru-RU" sz="2400">
                <a:hlinkClick r:id="rId4"/>
              </a:rPr>
              <a:t>www.oracle.com</a:t>
            </a:r>
            <a:endParaRPr lang="en-US" sz="24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i="1"/>
              <a:t>Spider Project</a:t>
            </a:r>
            <a:r>
              <a:rPr lang="en-US" sz="2400" i="1"/>
              <a:t> (</a:t>
            </a:r>
            <a:r>
              <a:rPr lang="ru-RU" sz="2400" i="1"/>
              <a:t>Спайдер Проджект</a:t>
            </a:r>
            <a:r>
              <a:rPr lang="en-US" sz="2400" i="1"/>
              <a:t>,</a:t>
            </a:r>
            <a:r>
              <a:rPr lang="en-US" sz="2400"/>
              <a:t> </a:t>
            </a:r>
            <a:r>
              <a:rPr lang="ru-RU" sz="2400"/>
              <a:t>Россия</a:t>
            </a:r>
            <a:r>
              <a:rPr lang="en-US" sz="2400"/>
              <a:t>)</a:t>
            </a:r>
            <a:r>
              <a:rPr lang="ru-RU" sz="2400"/>
              <a:t> </a:t>
            </a:r>
            <a:r>
              <a:rPr lang="en-US" sz="2400">
                <a:hlinkClick r:id="rId5"/>
              </a:rPr>
              <a:t>www.spiderproject.ru</a:t>
            </a:r>
            <a:r>
              <a:rPr lang="ru-RU" sz="2400"/>
              <a:t> </a:t>
            </a:r>
            <a:endParaRPr lang="en-US" sz="24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i="1"/>
              <a:t>Project Expert</a:t>
            </a:r>
            <a:r>
              <a:rPr lang="ru-RU" sz="2400" b="1"/>
              <a:t> (</a:t>
            </a:r>
            <a:r>
              <a:rPr lang="ru-RU" sz="2400" i="1"/>
              <a:t>Эксперт Системс</a:t>
            </a:r>
            <a:r>
              <a:rPr lang="ru-RU" sz="2400"/>
              <a:t>, Россия</a:t>
            </a:r>
            <a:r>
              <a:rPr lang="en-US" sz="2400"/>
              <a:t>) </a:t>
            </a:r>
            <a:r>
              <a:rPr lang="ru-RU" sz="2400">
                <a:hlinkClick r:id="rId6"/>
              </a:rPr>
              <a:t>www.expert-systems.com</a:t>
            </a:r>
            <a:endParaRPr lang="ru-RU" sz="240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1С-Рарус: Управление проектами</a:t>
            </a:r>
            <a:r>
              <a:rPr lang="ru-RU" sz="2400" b="1"/>
              <a:t> </a:t>
            </a:r>
            <a:r>
              <a:rPr lang="ru-RU" sz="2400"/>
              <a:t>(</a:t>
            </a:r>
            <a:r>
              <a:rPr lang="ru-RU" sz="2400" i="1"/>
              <a:t>1С-Рарус</a:t>
            </a:r>
            <a:r>
              <a:rPr lang="ru-RU" sz="2400"/>
              <a:t>,  Россия</a:t>
            </a:r>
            <a:r>
              <a:rPr lang="en-US" sz="2400"/>
              <a:t>) </a:t>
            </a:r>
            <a:r>
              <a:rPr lang="en-US" sz="2400">
                <a:hlinkClick r:id="rId7"/>
              </a:rPr>
              <a:t>www.rarus.ru</a:t>
            </a:r>
            <a:endParaRPr lang="ru-RU" sz="240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Проектный Офис и Управление сервисами</a:t>
            </a:r>
            <a:r>
              <a:rPr lang="ru-RU" sz="2400" b="1"/>
              <a:t> </a:t>
            </a:r>
            <a:r>
              <a:rPr lang="en-US" sz="2400" b="1"/>
              <a:t>(</a:t>
            </a:r>
            <a:r>
              <a:rPr lang="ru-RU" sz="2400" i="1"/>
              <a:t>Алеф Консалтинг </a:t>
            </a:r>
            <a:r>
              <a:rPr lang="en-US" sz="2400" i="1"/>
              <a:t>&amp;</a:t>
            </a:r>
            <a:r>
              <a:rPr lang="ru-RU" sz="2400" i="1"/>
              <a:t> Софт</a:t>
            </a:r>
            <a:r>
              <a:rPr lang="en-US" sz="2400"/>
              <a:t>,</a:t>
            </a:r>
            <a:r>
              <a:rPr lang="ru-RU" sz="2400"/>
              <a:t> Россия)</a:t>
            </a:r>
            <a:r>
              <a:rPr lang="en-US" sz="2400"/>
              <a:t>, </a:t>
            </a:r>
            <a:r>
              <a:rPr lang="en-US" sz="2400">
                <a:hlinkClick r:id="rId8"/>
              </a:rPr>
              <a:t>www.alef.ru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1060</Words>
  <Application>Microsoft Office PowerPoint</Application>
  <PresentationFormat>Экран (4:3)</PresentationFormat>
  <Paragraphs>138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Лекция № 15</vt:lpstr>
      <vt:lpstr>Управление изменениями</vt:lpstr>
      <vt:lpstr>Инициаторы изменений</vt:lpstr>
      <vt:lpstr>Виды изменений</vt:lpstr>
      <vt:lpstr>Стратегии управления изменениями</vt:lpstr>
      <vt:lpstr>Понятие качества</vt:lpstr>
      <vt:lpstr>Концепция менеджмента качества</vt:lpstr>
      <vt:lpstr>Основные процессы обеспечения качества</vt:lpstr>
      <vt:lpstr>Формы контроля  качества управления проектом</vt:lpstr>
      <vt:lpstr>Требования мониторинга</vt:lpstr>
      <vt:lpstr>Экспертиза проекта</vt:lpstr>
      <vt:lpstr>Управление коммуникациями проекта</vt:lpstr>
      <vt:lpstr>Управление коммуникациями</vt:lpstr>
      <vt:lpstr>Процессы управления коммуникациями</vt:lpstr>
      <vt:lpstr>Планирование коммуникации</vt:lpstr>
      <vt:lpstr>Подготовка отчетности и документирование</vt:lpstr>
      <vt:lpstr>Задачи СУП</vt:lpstr>
      <vt:lpstr>Наиболее известные СУП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 15</dc:title>
  <cp:lastModifiedBy>1</cp:lastModifiedBy>
  <cp:revision>1</cp:revision>
  <dcterms:modified xsi:type="dcterms:W3CDTF">2020-01-19T06:16:01Z</dcterms:modified>
</cp:coreProperties>
</file>